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258" r:id="rId3"/>
    <p:sldId id="259" r:id="rId4"/>
    <p:sldId id="260" r:id="rId5"/>
    <p:sldId id="277" r:id="rId6"/>
    <p:sldId id="261" r:id="rId7"/>
    <p:sldId id="278" r:id="rId8"/>
    <p:sldId id="263" r:id="rId9"/>
    <p:sldId id="279" r:id="rId10"/>
    <p:sldId id="280" r:id="rId11"/>
    <p:sldId id="281" r:id="rId12"/>
    <p:sldId id="283" r:id="rId13"/>
    <p:sldId id="267" r:id="rId14"/>
    <p:sldId id="269" r:id="rId15"/>
    <p:sldId id="284" r:id="rId16"/>
    <p:sldId id="285" r:id="rId17"/>
    <p:sldId id="286" r:id="rId18"/>
    <p:sldId id="290" r:id="rId19"/>
    <p:sldId id="287" r:id="rId20"/>
    <p:sldId id="288" r:id="rId21"/>
    <p:sldId id="289" r:id="rId22"/>
    <p:sldId id="272" r:id="rId23"/>
    <p:sldId id="291" r:id="rId24"/>
  </p:sldIdLst>
  <p:sldSz cx="18288000" cy="10287000"/>
  <p:notesSz cx="6858000" cy="9144000"/>
  <p:embeddedFontLst>
    <p:embeddedFont>
      <p:font typeface="Bebas Neue" panose="020B0606020202050201" pitchFamily="34" charset="0"/>
      <p:regular r:id="rId26"/>
    </p:embeddedFont>
    <p:embeddedFont>
      <p:font typeface="Fira Code" panose="020B0809050000020004" pitchFamily="49" charset="0"/>
      <p:regular r:id="rId27"/>
      <p:bold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91" autoAdjust="0"/>
    <p:restoredTop sz="94660"/>
  </p:normalViewPr>
  <p:slideViewPr>
    <p:cSldViewPr snapToGrid="0">
      <p:cViewPr varScale="1">
        <p:scale>
          <a:sx n="52" d="100"/>
          <a:sy n="52" d="100"/>
        </p:scale>
        <p:origin x="989" y="-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779200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015139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45768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005203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45539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00899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73827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219493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21477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746387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0741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329985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04192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952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g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7862"/>
            <a:ext cx="18288000" cy="10304862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1825112" y="3746139"/>
            <a:ext cx="13144500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 err="1">
                <a:solidFill>
                  <a:schemeClr val="accent6">
                    <a:lumMod val="20000"/>
                    <a:lumOff val="80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AuTOMATED</a:t>
            </a:r>
            <a:r>
              <a:rPr lang="en-US" sz="48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  text SUMMARIZATION USING NLP AND LLM</a:t>
            </a:r>
            <a:endParaRPr sz="4800" b="1" dirty="0">
              <a:solidFill>
                <a:schemeClr val="accent6">
                  <a:lumMod val="20000"/>
                  <a:lumOff val="80000"/>
                </a:schemeClr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  <p:cxnSp>
        <p:nvCxnSpPr>
          <p:cNvPr id="86" name="Google Shape;86;p13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" name="Google Shape;87;p13"/>
          <p:cNvSpPr/>
          <p:nvPr/>
        </p:nvSpPr>
        <p:spPr>
          <a:xfrm>
            <a:off x="12912318" y="5658332"/>
            <a:ext cx="238802" cy="238802"/>
          </a:xfrm>
          <a:custGeom>
            <a:avLst/>
            <a:gdLst/>
            <a:ahLst/>
            <a:cxnLst/>
            <a:rect l="l" t="t" r="r" b="b"/>
            <a:pathLst>
              <a:path w="238802" h="238802" extrusionOk="0">
                <a:moveTo>
                  <a:pt x="0" y="0"/>
                </a:moveTo>
                <a:lnTo>
                  <a:pt x="238802" y="0"/>
                </a:lnTo>
                <a:lnTo>
                  <a:pt x="238802" y="238801"/>
                </a:lnTo>
                <a:lnTo>
                  <a:pt x="0" y="2388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8" name="Google Shape;88;p13"/>
          <p:cNvSpPr txBox="1"/>
          <p:nvPr/>
        </p:nvSpPr>
        <p:spPr>
          <a:xfrm>
            <a:off x="14350780" y="9039532"/>
            <a:ext cx="3757766" cy="538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1" dirty="0">
                <a:solidFill>
                  <a:schemeClr val="bg1"/>
                </a:solidFill>
              </a:rPr>
              <a:t>MUTHUKUMAR S</a:t>
            </a:r>
          </a:p>
        </p:txBody>
      </p:sp>
      <p:sp>
        <p:nvSpPr>
          <p:cNvPr id="90" name="Google Shape;90;p13"/>
          <p:cNvSpPr txBox="1"/>
          <p:nvPr/>
        </p:nvSpPr>
        <p:spPr>
          <a:xfrm>
            <a:off x="16666917" y="9851285"/>
            <a:ext cx="1219051" cy="344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dirty="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30.08.24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F5E5C4-798C-917E-45D9-39DA0650F48E}"/>
              </a:ext>
            </a:extLst>
          </p:cNvPr>
          <p:cNvSpPr txBox="1"/>
          <p:nvPr/>
        </p:nvSpPr>
        <p:spPr>
          <a:xfrm>
            <a:off x="792725" y="2284526"/>
            <a:ext cx="992566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b="1" dirty="0">
                <a:solidFill>
                  <a:srgbClr val="FFFFFF"/>
                </a:solidFill>
                <a:latin typeface="Bebas Neue"/>
                <a:sym typeface="Bebas Neue"/>
              </a:rPr>
              <a:t>text2sum</a:t>
            </a:r>
            <a:endParaRPr lang="en-IN" sz="9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2608769" y="171554"/>
            <a:ext cx="6535118" cy="1643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THE TASK</a:t>
            </a:r>
            <a:endParaRPr lang="en-US" dirty="0"/>
          </a:p>
        </p:txBody>
      </p:sp>
      <p:sp>
        <p:nvSpPr>
          <p:cNvPr id="152" name="Google Shape;152;p17"/>
          <p:cNvSpPr txBox="1"/>
          <p:nvPr/>
        </p:nvSpPr>
        <p:spPr>
          <a:xfrm>
            <a:off x="402032" y="2347319"/>
            <a:ext cx="17195502" cy="5561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85800" indent="-685800" algn="l" fontAlgn="base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2011A"/>
                </a:solidFill>
                <a:highlight>
                  <a:srgbClr val="FFFFFF"/>
                </a:highlight>
                <a:latin typeface="Calibri" panose="020F0502020204030204" pitchFamily="34" charset="0"/>
              </a:rPr>
              <a:t>T</a:t>
            </a:r>
            <a:r>
              <a:rPr lang="en-US" sz="40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he task at hand is </a:t>
            </a:r>
            <a:r>
              <a:rPr lang="en-US" sz="4000" b="1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inherit"/>
              </a:rPr>
              <a:t>Text Summarization</a:t>
            </a:r>
            <a:r>
              <a:rPr lang="en-US" sz="40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. </a:t>
            </a:r>
          </a:p>
          <a:p>
            <a:pPr algn="l" fontAlgn="base"/>
            <a:endParaRPr lang="en-US" sz="4000" b="0" i="0" dirty="0">
              <a:solidFill>
                <a:srgbClr val="02011A"/>
              </a:solidFill>
              <a:effectLst/>
              <a:highlight>
                <a:srgbClr val="FFFFFF"/>
              </a:highlight>
              <a:latin typeface="Calibri" panose="020F0502020204030204" pitchFamily="34" charset="0"/>
            </a:endParaRPr>
          </a:p>
          <a:p>
            <a:pPr marL="685800" indent="-685800" algn="l" fontAlgn="base">
              <a:buFont typeface="Arial" panose="020B0604020202020204" pitchFamily="34" charset="0"/>
              <a:buChar char="•"/>
            </a:pPr>
            <a:r>
              <a:rPr lang="en-US" sz="40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From the documentation of the 🤗 Transformers library, summarization can be described as the creation of </a:t>
            </a:r>
            <a:r>
              <a:rPr lang="en-US" sz="4000" b="0" i="1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inherit"/>
              </a:rPr>
              <a:t>a shorter version of a document or an article that captures all the important information</a:t>
            </a:r>
            <a:r>
              <a:rPr lang="en-US" sz="40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.</a:t>
            </a:r>
          </a:p>
          <a:p>
            <a:pPr algn="l" fontAlgn="base"/>
            <a:endParaRPr lang="en-US" sz="4000" b="0" i="0" dirty="0">
              <a:solidFill>
                <a:srgbClr val="02011A"/>
              </a:solidFill>
              <a:effectLst/>
              <a:highlight>
                <a:srgbClr val="FFFFFF"/>
              </a:highlight>
              <a:latin typeface="Calibri" panose="020F0502020204030204" pitchFamily="34" charset="0"/>
            </a:endParaRPr>
          </a:p>
          <a:p>
            <a:pPr marL="685800" indent="-685800" algn="l" fontAlgn="base">
              <a:buFont typeface="Arial" panose="020B0604020202020204" pitchFamily="34" charset="0"/>
              <a:buChar char="•"/>
            </a:pPr>
            <a:r>
              <a:rPr lang="en-US" sz="40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In this case, we are going to summarize dialogues by using a dataset containing chat texts.</a:t>
            </a:r>
          </a:p>
          <a:p>
            <a:pPr marL="571500" marR="0" lvl="0" indent="-571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3600"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62300" y="6817510"/>
            <a:ext cx="4488649" cy="296708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9452842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2030271" y="171555"/>
            <a:ext cx="6535118" cy="1643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THE DATASET</a:t>
            </a:r>
            <a:endParaRPr lang="en-US"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98" y="8410298"/>
            <a:ext cx="3510773" cy="191044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67F096-0D81-81E2-3450-12259A4756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953" y="3285335"/>
            <a:ext cx="14371605" cy="4924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CFC41E-3DE6-9529-CD28-91240D9A3B8F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96240" y="1854903"/>
            <a:ext cx="18182040" cy="72635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Overview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The 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SamSum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dataset is specifically designed for training and evaluating models in the task of dialogue summarization. It contains thousands of annotated conversations, primarily focused on summarizing informal dialogues.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Dataset Composition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Conversations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16,369 unique dialogues written in English, with a wide variety of topics, including daily life, planning, and social interactions.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Summaries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Each dialogue is accompanied by a manually written summary that captures the main points and key information.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800" dirty="0">
                <a:solidFill>
                  <a:schemeClr val="tx1"/>
                </a:solidFill>
                <a:latin typeface="Arial" panose="020B0604020202020204" pitchFamily="34" charset="0"/>
              </a:rPr>
              <a:t>                              A SPECIFIC ID , DIALOGUE AND SUMMARY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            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Features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Realistic Dialogues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The conversations are designed to mimic real-world, informal communication styles, such as those found in messaging apps.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Abstractive Summaries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The provided summaries are often abstractive, meaning they rephrase and condense the dialogues rather than just extracting parts of the conversation.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04001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2030271" y="171555"/>
            <a:ext cx="6535118" cy="1643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THE DATASET</a:t>
            </a:r>
            <a:endParaRPr lang="en-US"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98" y="8410298"/>
            <a:ext cx="3510773" cy="191044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67F096-0D81-81E2-3450-12259A4756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954" y="3285335"/>
            <a:ext cx="14334284" cy="50289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5485F594-4549-0DAD-5581-945000809D54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1045207" y="1812882"/>
            <a:ext cx="10931155" cy="6555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Training Set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Size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14,732 dialogues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Used to train models and adjust parameters for dialogue summarization.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Validation Set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Size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816 dialogues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Used to tune hyperparameters and prevent overfitting during model training.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 Set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Size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1006 dialogues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Used to evaluate the final model’s performance and ensure generalization to unseen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728790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/>
          <p:nvPr/>
        </p:nvSpPr>
        <p:spPr>
          <a:xfrm>
            <a:off x="7453457" y="-71101"/>
            <a:ext cx="8082458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EVALUATION METRICS</a:t>
            </a:r>
            <a:endParaRPr dirty="0"/>
          </a:p>
        </p:txBody>
      </p:sp>
      <p:grpSp>
        <p:nvGrpSpPr>
          <p:cNvPr id="284" name="Google Shape;284;p24"/>
          <p:cNvGrpSpPr/>
          <p:nvPr/>
        </p:nvGrpSpPr>
        <p:grpSpPr>
          <a:xfrm>
            <a:off x="164473" y="1003107"/>
            <a:ext cx="7113406" cy="7799174"/>
            <a:chOff x="-15798" y="0"/>
            <a:chExt cx="2571596" cy="2555798"/>
          </a:xfrm>
        </p:grpSpPr>
        <p:sp>
          <p:nvSpPr>
            <p:cNvPr id="285" name="Google Shape;285;p24"/>
            <p:cNvSpPr/>
            <p:nvPr/>
          </p:nvSpPr>
          <p:spPr>
            <a:xfrm>
              <a:off x="1270000" y="0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0" y="0"/>
                  </a:moveTo>
                  <a:cubicBezTo>
                    <a:pt x="347841" y="0"/>
                    <a:pt x="680458" y="142671"/>
                    <a:pt x="920193" y="394703"/>
                  </a:cubicBezTo>
                  <a:cubicBezTo>
                    <a:pt x="1159929" y="646735"/>
                    <a:pt x="1285798" y="986067"/>
                    <a:pt x="1268413" y="1333474"/>
                  </a:cubicBezTo>
                  <a:lnTo>
                    <a:pt x="0" y="1270000"/>
                  </a:lnTo>
                  <a:close/>
                </a:path>
              </a:pathLst>
            </a:custGeom>
            <a:solidFill>
              <a:srgbClr val="FDBD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>
              <a:off x="1206526" y="1270000"/>
              <a:ext cx="1333474" cy="1285798"/>
            </a:xfrm>
            <a:custGeom>
              <a:avLst/>
              <a:gdLst/>
              <a:ahLst/>
              <a:cxnLst/>
              <a:rect l="l" t="t" r="r" b="b"/>
              <a:pathLst>
                <a:path w="1333474" h="1285798" extrusionOk="0">
                  <a:moveTo>
                    <a:pt x="1333474" y="0"/>
                  </a:moveTo>
                  <a:cubicBezTo>
                    <a:pt x="1333474" y="347841"/>
                    <a:pt x="1190803" y="680458"/>
                    <a:pt x="938771" y="920193"/>
                  </a:cubicBezTo>
                  <a:cubicBezTo>
                    <a:pt x="686738" y="1159929"/>
                    <a:pt x="347407" y="1285798"/>
                    <a:pt x="0" y="1268413"/>
                  </a:cubicBezTo>
                  <a:lnTo>
                    <a:pt x="63474" y="0"/>
                  </a:lnTo>
                  <a:close/>
                </a:path>
              </a:pathLst>
            </a:custGeom>
            <a:solidFill>
              <a:srgbClr val="FFE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4"/>
            <p:cNvSpPr/>
            <p:nvPr/>
          </p:nvSpPr>
          <p:spPr>
            <a:xfrm>
              <a:off x="-15798" y="1206526"/>
              <a:ext cx="1285798" cy="1333474"/>
            </a:xfrm>
            <a:custGeom>
              <a:avLst/>
              <a:gdLst/>
              <a:ahLst/>
              <a:cxnLst/>
              <a:rect l="l" t="t" r="r" b="b"/>
              <a:pathLst>
                <a:path w="1285798" h="1333474" extrusionOk="0">
                  <a:moveTo>
                    <a:pt x="1285798" y="1333474"/>
                  </a:moveTo>
                  <a:cubicBezTo>
                    <a:pt x="937957" y="1333474"/>
                    <a:pt x="605340" y="1190803"/>
                    <a:pt x="365605" y="938771"/>
                  </a:cubicBezTo>
                  <a:cubicBezTo>
                    <a:pt x="125869" y="686738"/>
                    <a:pt x="0" y="347407"/>
                    <a:pt x="17385" y="0"/>
                  </a:cubicBezTo>
                  <a:lnTo>
                    <a:pt x="1285798" y="63474"/>
                  </a:lnTo>
                  <a:close/>
                </a:path>
              </a:pathLst>
            </a:custGeom>
            <a:solidFill>
              <a:srgbClr val="FFF4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4"/>
            <p:cNvSpPr/>
            <p:nvPr/>
          </p:nvSpPr>
          <p:spPr>
            <a:xfrm>
              <a:off x="0" y="0"/>
              <a:ext cx="1270000" cy="1270000"/>
            </a:xfrm>
            <a:custGeom>
              <a:avLst/>
              <a:gdLst/>
              <a:ahLst/>
              <a:cxnLst/>
              <a:rect l="l" t="t" r="r" b="b"/>
              <a:pathLst>
                <a:path w="1270000" h="1270000" extrusionOk="0">
                  <a:moveTo>
                    <a:pt x="0" y="1270000"/>
                  </a:moveTo>
                  <a:cubicBezTo>
                    <a:pt x="0" y="568648"/>
                    <a:pt x="568521" y="70"/>
                    <a:pt x="1269873" y="0"/>
                  </a:cubicBezTo>
                  <a:lnTo>
                    <a:pt x="1270000" y="1270000"/>
                  </a:lnTo>
                  <a:close/>
                </a:path>
              </a:pathLst>
            </a:custGeom>
            <a:solidFill>
              <a:srgbClr val="FFFB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9" name="Google Shape;289;p24"/>
          <p:cNvSpPr txBox="1"/>
          <p:nvPr/>
        </p:nvSpPr>
        <p:spPr>
          <a:xfrm>
            <a:off x="13330222" y="1453154"/>
            <a:ext cx="3723767" cy="6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Bebas Neue"/>
                <a:sym typeface="Bebas Neue"/>
              </a:rPr>
              <a:t>ROGUE S</a:t>
            </a:r>
            <a:endParaRPr dirty="0"/>
          </a:p>
        </p:txBody>
      </p:sp>
      <p:sp>
        <p:nvSpPr>
          <p:cNvPr id="290" name="Google Shape;290;p24"/>
          <p:cNvSpPr txBox="1"/>
          <p:nvPr/>
        </p:nvSpPr>
        <p:spPr>
          <a:xfrm>
            <a:off x="13330222" y="2269321"/>
            <a:ext cx="3723900" cy="1698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Evaluates skip-bigrams, which allow gaps between words, to measure coherence.</a:t>
            </a:r>
            <a:endParaRPr sz="2400" dirty="0"/>
          </a:p>
        </p:txBody>
      </p:sp>
      <p:sp>
        <p:nvSpPr>
          <p:cNvPr id="291" name="Google Shape;291;p24"/>
          <p:cNvSpPr txBox="1"/>
          <p:nvPr/>
        </p:nvSpPr>
        <p:spPr>
          <a:xfrm>
            <a:off x="10914008" y="4039855"/>
            <a:ext cx="3723767" cy="6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Bebas Neue"/>
                <a:sym typeface="Bebas Neue"/>
              </a:rPr>
              <a:t>ROGUE -  1   2   3 </a:t>
            </a:r>
            <a:endParaRPr dirty="0"/>
          </a:p>
        </p:txBody>
      </p:sp>
      <p:sp>
        <p:nvSpPr>
          <p:cNvPr id="292" name="Google Shape;292;p24"/>
          <p:cNvSpPr txBox="1"/>
          <p:nvPr/>
        </p:nvSpPr>
        <p:spPr>
          <a:xfrm>
            <a:off x="10078290" y="4566200"/>
            <a:ext cx="4726203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Measure overlap of unigrams, bigrams, and trigrams respectively, to evaluate similarity.</a:t>
            </a:r>
            <a:endParaRPr sz="2400" dirty="0"/>
          </a:p>
        </p:txBody>
      </p:sp>
      <p:sp>
        <p:nvSpPr>
          <p:cNvPr id="293" name="Google Shape;293;p24"/>
          <p:cNvSpPr txBox="1"/>
          <p:nvPr/>
        </p:nvSpPr>
        <p:spPr>
          <a:xfrm>
            <a:off x="7615728" y="1629404"/>
            <a:ext cx="3723767" cy="6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Bebas Neue"/>
                <a:sym typeface="Bebas Neue"/>
              </a:rPr>
              <a:t>ROGUE l</a:t>
            </a:r>
            <a:endParaRPr dirty="0"/>
          </a:p>
        </p:txBody>
      </p:sp>
      <p:sp>
        <p:nvSpPr>
          <p:cNvPr id="294" name="Google Shape;294;p24"/>
          <p:cNvSpPr txBox="1"/>
          <p:nvPr/>
        </p:nvSpPr>
        <p:spPr>
          <a:xfrm>
            <a:off x="7615595" y="2266550"/>
            <a:ext cx="37239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Captures the Longest Common Subsequence (LCS) between summaries, reflecting content coverage.</a:t>
            </a:r>
            <a:endParaRPr sz="2400" dirty="0"/>
          </a:p>
        </p:txBody>
      </p:sp>
      <p:cxnSp>
        <p:nvCxnSpPr>
          <p:cNvPr id="295" name="Google Shape;295;p24"/>
          <p:cNvCxnSpPr/>
          <p:nvPr/>
        </p:nvCxnSpPr>
        <p:spPr>
          <a:xfrm>
            <a:off x="402032" y="9851285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7" name="Google Shape;297;p24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6FEEAB-ACDC-07E4-AE21-1E781006A4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47772" y="6740996"/>
            <a:ext cx="11375755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Score Range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Typically between 0 (no match) and </a:t>
            </a:r>
            <a:r>
              <a:rPr lang="en-US" altLang="en-US" sz="2400" dirty="0">
                <a:solidFill>
                  <a:schemeClr val="tx1"/>
                </a:solidFill>
                <a:latin typeface="Arial" panose="020B0604020202020204" pitchFamily="34" charset="0"/>
              </a:rPr>
              <a:t>50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(perfect match).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Human Evaluation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Complements quantitative metrics by leveraging human understanding to assess summary accuracy and relevance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33436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6"/>
          <p:cNvSpPr txBox="1"/>
          <p:nvPr/>
        </p:nvSpPr>
        <p:spPr>
          <a:xfrm>
            <a:off x="1455312" y="2982819"/>
            <a:ext cx="14683024" cy="5815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46" b="1" dirty="0">
                <a:solidFill>
                  <a:srgbClr val="FFFFFF"/>
                </a:solidFill>
                <a:latin typeface="Bebas Neue"/>
                <a:sym typeface="Bebas Neue"/>
              </a:rPr>
              <a:t>MODEL AND </a:t>
            </a:r>
          </a:p>
          <a:p>
            <a:pPr marL="0" marR="0" lvl="0" indent="0" algn="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46" b="1" dirty="0">
                <a:solidFill>
                  <a:srgbClr val="FFFFFF"/>
                </a:solidFill>
                <a:latin typeface="Bebas Neue"/>
                <a:sym typeface="Bebas Neue"/>
              </a:rPr>
              <a:t>PRE-PROCESSING</a:t>
            </a:r>
            <a:endParaRPr dirty="0"/>
          </a:p>
        </p:txBody>
      </p:sp>
      <p:sp>
        <p:nvSpPr>
          <p:cNvPr id="311" name="Google Shape;311;p26"/>
          <p:cNvSpPr/>
          <p:nvPr/>
        </p:nvSpPr>
        <p:spPr>
          <a:xfrm>
            <a:off x="17093767" y="5651736"/>
            <a:ext cx="238802" cy="238802"/>
          </a:xfrm>
          <a:custGeom>
            <a:avLst/>
            <a:gdLst/>
            <a:ahLst/>
            <a:cxnLst/>
            <a:rect l="l" t="t" r="r" b="b"/>
            <a:pathLst>
              <a:path w="238802" h="238802" extrusionOk="0">
                <a:moveTo>
                  <a:pt x="0" y="0"/>
                </a:moveTo>
                <a:lnTo>
                  <a:pt x="238802" y="0"/>
                </a:lnTo>
                <a:lnTo>
                  <a:pt x="238802" y="238802"/>
                </a:lnTo>
                <a:lnTo>
                  <a:pt x="0" y="238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312" name="Google Shape;312;p26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4" name="Google Shape;314;p26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2981993" y="457069"/>
            <a:ext cx="13469602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DATA CLEANING AND ANALYSIS</a:t>
            </a:r>
            <a:endParaRPr lang="en-US"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98" y="8410298"/>
            <a:ext cx="3510773" cy="191044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67F096-0D81-81E2-3450-12259A4756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954" y="3285335"/>
            <a:ext cx="14334284" cy="50289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944A696-8EA0-B6DD-9AE0-FE164E771051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76677" y="2438911"/>
            <a:ext cx="17653518" cy="5786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Null Entries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Removed sample 6054 due to a Null dialogue with an uninformative summary.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Length Analysis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Dialogues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Average 94 words, with some extending over 300 words.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Summaries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Average 20 words, with some longer outliers.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TF-IDF Vectorization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Used scikit-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learn's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TfidfVectorizer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extract the most frequent terms (unigrams, bigrams, trigrams) in dialogues and summaries.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Filtered out common stop-words to focus on relevant terms.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6949451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2981993" y="457069"/>
            <a:ext cx="13469602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TERM CORRELATION ANALYSIS</a:t>
            </a:r>
            <a:endParaRPr lang="en-US"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98" y="8410298"/>
            <a:ext cx="3510773" cy="191044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67F096-0D81-81E2-3450-12259A4756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954" y="3285335"/>
            <a:ext cx="14334284" cy="50289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F351D54-F91C-C11E-6DB5-ECB681C7DE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1453" y="3106564"/>
            <a:ext cx="16584989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Heatmap Insights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Analyzed term correlations in dialogues and summaries.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Weak correlations overall, with the most positive pair being "don" and "know" at 0.12.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Observed a slight negative correlation between "yes" and "yeah"..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Summary Correlations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Stronger correlations in summaries than in dialogues.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Common correlated pairs: "going" and "meet", "come" and "party".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Summaries show a consistent pattern, especially with time-related terms like "15 minutes"</a:t>
            </a:r>
          </a:p>
        </p:txBody>
      </p:sp>
    </p:spTree>
    <p:extLst>
      <p:ext uri="{BB962C8B-B14F-4D97-AF65-F5344CB8AC3E}">
        <p14:creationId xmlns:p14="http://schemas.microsoft.com/office/powerpoint/2010/main" val="641172291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5878847" y="686501"/>
            <a:ext cx="13469602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DATA PREPARATION</a:t>
            </a:r>
            <a:endParaRPr lang="en-US"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98" y="8410298"/>
            <a:ext cx="3510773" cy="191044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67F096-0D81-81E2-3450-12259A4756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954" y="3285335"/>
            <a:ext cx="14334284" cy="50289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E4E00DB-CB6A-74FC-7A88-7AD1250A31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742" y="2989064"/>
            <a:ext cx="18466096" cy="4308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Tag Removal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Cleaned text data by removing tags like "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file_photo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 using the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clean_tags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function.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Ensured a cleaner dataset for better model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Preparation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Converted Pandas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DataFrames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Hugging Face Datasets using the Datasets library.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Removed unnecessary columns like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__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index_level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_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Prepared data for input into pre-trained models like BART for fine-tuning.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56378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33436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6"/>
          <p:cNvSpPr txBox="1"/>
          <p:nvPr/>
        </p:nvSpPr>
        <p:spPr>
          <a:xfrm>
            <a:off x="1983893" y="4035847"/>
            <a:ext cx="14683024" cy="5815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46" b="1" dirty="0">
                <a:solidFill>
                  <a:srgbClr val="FFFFFF"/>
                </a:solidFill>
                <a:latin typeface="Bebas Neue"/>
                <a:sym typeface="Bebas Neue"/>
              </a:rPr>
              <a:t>FINE TUNING AND </a:t>
            </a:r>
          </a:p>
          <a:p>
            <a:pPr marL="0" marR="0" lvl="0" indent="0" algn="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46" b="1" dirty="0">
                <a:solidFill>
                  <a:srgbClr val="FFFFFF"/>
                </a:solidFill>
                <a:latin typeface="Bebas Neue"/>
                <a:sym typeface="Bebas Neue"/>
              </a:rPr>
              <a:t>DEPLOYMENT</a:t>
            </a:r>
          </a:p>
        </p:txBody>
      </p:sp>
      <p:sp>
        <p:nvSpPr>
          <p:cNvPr id="311" name="Google Shape;311;p26"/>
          <p:cNvSpPr/>
          <p:nvPr/>
        </p:nvSpPr>
        <p:spPr>
          <a:xfrm>
            <a:off x="17093767" y="5651736"/>
            <a:ext cx="238802" cy="238802"/>
          </a:xfrm>
          <a:custGeom>
            <a:avLst/>
            <a:gdLst/>
            <a:ahLst/>
            <a:cxnLst/>
            <a:rect l="l" t="t" r="r" b="b"/>
            <a:pathLst>
              <a:path w="238802" h="238802" extrusionOk="0">
                <a:moveTo>
                  <a:pt x="0" y="0"/>
                </a:moveTo>
                <a:lnTo>
                  <a:pt x="238802" y="0"/>
                </a:lnTo>
                <a:lnTo>
                  <a:pt x="238802" y="238802"/>
                </a:lnTo>
                <a:lnTo>
                  <a:pt x="0" y="2388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312" name="Google Shape;312;p26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4" name="Google Shape;314;p26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94527420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672715" y="252707"/>
            <a:ext cx="16156817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FINETUNING BART FOR SUMMARIZATIONMODEL</a:t>
            </a:r>
            <a:endParaRPr lang="en-US"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98" y="8410298"/>
            <a:ext cx="3510773" cy="191044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67F096-0D81-81E2-3450-12259A4756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954" y="3285335"/>
            <a:ext cx="14334284" cy="50289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E4E00DB-CB6A-74FC-7A88-7AD1250A315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855954" y="10320744"/>
            <a:ext cx="18466095" cy="4308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Tag Removal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Cleaned text data by removing tags like "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file_photo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 using the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clean_tags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function.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Ensured a cleaner dataset for better model performance.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Preparation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Converted Pandas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DataFrames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Hugging Face Datasets using the Datasets library.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Removed unnecessary columns like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__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index_level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_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Prepared data for input into pre-trained models like BART for fine-tuning.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1BC56644-E776-3C3D-8626-D4105861C9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3320" y="2365793"/>
            <a:ext cx="16783999" cy="600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Selection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 are fine-tuning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facebook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/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bart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-large-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xsum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originally trained on news articles, to better handle dialogue data using the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SAMSum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dataset.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Demonstration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 Summarized an unseen CNN news article, showing BART's effectiveness in condensing relevant information.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Need for Fine-Tuning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model's training on news datasets necessitates fine-tuning for dialogue data to improve performance on conversation summaries.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18171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92050" y="-2522000"/>
            <a:ext cx="12187825" cy="16443203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5"/>
          <p:cNvSpPr txBox="1"/>
          <p:nvPr/>
        </p:nvSpPr>
        <p:spPr>
          <a:xfrm>
            <a:off x="1028700" y="1009650"/>
            <a:ext cx="15646001" cy="1352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i="0" u="none" strike="noStrike" cap="none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Table Of Contents</a:t>
            </a:r>
            <a:endParaRPr/>
          </a:p>
        </p:txBody>
      </p:sp>
      <p:cxnSp>
        <p:nvCxnSpPr>
          <p:cNvPr id="116" name="Google Shape;116;p15"/>
          <p:cNvCxnSpPr/>
          <p:nvPr/>
        </p:nvCxnSpPr>
        <p:spPr>
          <a:xfrm>
            <a:off x="-1866218" y="2343150"/>
            <a:ext cx="9905870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117;p15"/>
          <p:cNvSpPr/>
          <p:nvPr/>
        </p:nvSpPr>
        <p:spPr>
          <a:xfrm>
            <a:off x="7974410" y="1956413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2" y="0"/>
                </a:lnTo>
                <a:lnTo>
                  <a:pt x="217422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18" name="Google Shape;118;p15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9" name="Google Shape;119;p15"/>
          <p:cNvSpPr txBox="1"/>
          <p:nvPr/>
        </p:nvSpPr>
        <p:spPr>
          <a:xfrm>
            <a:off x="402032" y="2531514"/>
            <a:ext cx="3306074" cy="511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000000"/>
                </a:solidFill>
                <a:latin typeface="Bebas Neue"/>
                <a:ea typeface="Bebas Neue"/>
                <a:cs typeface="Bebas Neue"/>
                <a:sym typeface="Bebas Neue"/>
              </a:rPr>
              <a:t>Introduction</a:t>
            </a:r>
            <a:endParaRPr dirty="0"/>
          </a:p>
        </p:txBody>
      </p:sp>
      <p:sp>
        <p:nvSpPr>
          <p:cNvPr id="121" name="Google Shape;121;p15"/>
          <p:cNvSpPr txBox="1"/>
          <p:nvPr/>
        </p:nvSpPr>
        <p:spPr>
          <a:xfrm>
            <a:off x="5097355" y="4154785"/>
            <a:ext cx="3306074" cy="6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Bebas Neue"/>
                <a:sym typeface="Bebas Neue"/>
              </a:rPr>
              <a:t>THE TASK</a:t>
            </a:r>
            <a:endParaRPr dirty="0"/>
          </a:p>
        </p:txBody>
      </p:sp>
      <p:sp>
        <p:nvSpPr>
          <p:cNvPr id="123" name="Google Shape;123;p15"/>
          <p:cNvSpPr txBox="1"/>
          <p:nvPr/>
        </p:nvSpPr>
        <p:spPr>
          <a:xfrm>
            <a:off x="1690070" y="3242961"/>
            <a:ext cx="4406971" cy="6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Bebas Neue"/>
                <a:sym typeface="Bebas Neue"/>
              </a:rPr>
              <a:t>THE TRANSFORMER ARCHITECTURE</a:t>
            </a:r>
            <a:endParaRPr dirty="0"/>
          </a:p>
        </p:txBody>
      </p:sp>
      <p:sp>
        <p:nvSpPr>
          <p:cNvPr id="125" name="Google Shape;125;p15"/>
          <p:cNvSpPr txBox="1"/>
          <p:nvPr/>
        </p:nvSpPr>
        <p:spPr>
          <a:xfrm>
            <a:off x="6268844" y="4866662"/>
            <a:ext cx="3306074" cy="64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Bebas Neue"/>
                <a:sym typeface="Bebas Neue"/>
              </a:rPr>
              <a:t>THE DATASET</a:t>
            </a:r>
            <a:endParaRPr dirty="0"/>
          </a:p>
        </p:txBody>
      </p:sp>
      <p:sp>
        <p:nvSpPr>
          <p:cNvPr id="128" name="Google Shape;128;p15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 dirty="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8EF3F8-81AB-870D-49B6-0F768E972A94}"/>
              </a:ext>
            </a:extLst>
          </p:cNvPr>
          <p:cNvSpPr txBox="1"/>
          <p:nvPr/>
        </p:nvSpPr>
        <p:spPr>
          <a:xfrm>
            <a:off x="7721016" y="5699601"/>
            <a:ext cx="2962468" cy="695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Bebas Neue"/>
                <a:sym typeface="Bebas Neue"/>
              </a:rPr>
              <a:t>EVALUATION METRICS</a:t>
            </a:r>
            <a:endParaRPr lang="en-US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B1292E-A5AB-0226-8F62-AD2D427A0DC1}"/>
              </a:ext>
            </a:extLst>
          </p:cNvPr>
          <p:cNvSpPr txBox="1"/>
          <p:nvPr/>
        </p:nvSpPr>
        <p:spPr>
          <a:xfrm>
            <a:off x="6280996" y="6544952"/>
            <a:ext cx="2962468" cy="695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lnSpc>
                <a:spcPct val="130000"/>
              </a:lnSpc>
            </a:pPr>
            <a:r>
              <a:rPr lang="en-US" sz="3200" b="1" dirty="0" err="1">
                <a:latin typeface="Bebas Neue"/>
                <a:sym typeface="Bebas Neue"/>
              </a:rPr>
              <a:t>tERM</a:t>
            </a:r>
            <a:r>
              <a:rPr lang="en-US" sz="3200" b="1" dirty="0">
                <a:latin typeface="Bebas Neue"/>
                <a:sym typeface="Bebas Neue"/>
              </a:rPr>
              <a:t> </a:t>
            </a:r>
            <a:r>
              <a:rPr lang="en-US" sz="3200" b="1" dirty="0" err="1">
                <a:latin typeface="Bebas Neue"/>
                <a:sym typeface="Bebas Neue"/>
              </a:rPr>
              <a:t>CORRElation</a:t>
            </a:r>
            <a:endParaRPr lang="en-US" sz="3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D92BDC-993A-6BB7-D5CC-DEA77FD90D3D}"/>
              </a:ext>
            </a:extLst>
          </p:cNvPr>
          <p:cNvSpPr txBox="1"/>
          <p:nvPr/>
        </p:nvSpPr>
        <p:spPr>
          <a:xfrm>
            <a:off x="2412321" y="8193315"/>
            <a:ext cx="2962468" cy="695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Bebas Neue"/>
                <a:sym typeface="Bebas Neue"/>
              </a:rPr>
              <a:t>FINE TUNING</a:t>
            </a:r>
            <a:endParaRPr lang="en-US" sz="3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835984-4F28-AA63-DCE9-0CA32450561E}"/>
              </a:ext>
            </a:extLst>
          </p:cNvPr>
          <p:cNvSpPr txBox="1"/>
          <p:nvPr/>
        </p:nvSpPr>
        <p:spPr>
          <a:xfrm>
            <a:off x="4003841" y="7583067"/>
            <a:ext cx="3758389" cy="695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Bebas Neue"/>
                <a:sym typeface="Bebas Neue"/>
              </a:rPr>
              <a:t>TRAINING &amp; MODEL BUILDING</a:t>
            </a:r>
            <a:endParaRPr 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865009-E9D3-2E85-4320-86D2B0EBC898}"/>
              </a:ext>
            </a:extLst>
          </p:cNvPr>
          <p:cNvSpPr txBox="1"/>
          <p:nvPr/>
        </p:nvSpPr>
        <p:spPr>
          <a:xfrm>
            <a:off x="573835" y="8929690"/>
            <a:ext cx="2962468" cy="695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latin typeface="Bebas Neue"/>
                <a:sym typeface="Bebas Neue"/>
              </a:rPr>
              <a:t>DEPLOYMENT</a:t>
            </a:r>
            <a:endParaRPr lang="en-US" sz="32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485192" y="317093"/>
            <a:ext cx="13076804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PRE-PROCESSING AND TOKENIZATION</a:t>
            </a:r>
            <a:endParaRPr lang="en-US"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98" y="8410298"/>
            <a:ext cx="3510773" cy="191044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67F096-0D81-81E2-3450-12259A4756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954" y="3285335"/>
            <a:ext cx="14334284" cy="50289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E4E00DB-CB6A-74FC-7A88-7AD1250A315C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855954" y="12182792"/>
            <a:ext cx="18466095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Tag Removal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AFDDC39-AC54-9203-6593-743A33D21F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044" y="1954292"/>
            <a:ext cx="17786773" cy="7048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Preprocessing Steps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Removed unnecessary tags and cleaned the dataset to enhance model performance.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Tokenization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Used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BartTokenizer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to convert dialogues into tokens (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input_ids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and applied attention masks to focus on relevant tokens.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Labels for training were also tokenized with a focus on shorter text lengths (128 tokens for summaries).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Features Explained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input_ids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Tokenized words or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subwords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attention_mask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Indicates relevant tokens.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labels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Token IDs for summaries.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632965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3754374" y="342034"/>
            <a:ext cx="13076804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TRAINING AND EVALUATION</a:t>
            </a:r>
            <a:endParaRPr lang="en-US"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98" y="8410298"/>
            <a:ext cx="3510773" cy="191044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367F096-0D81-81E2-3450-12259A4756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954" y="3285335"/>
            <a:ext cx="14334284" cy="50289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BD8455A-59DC-E8E6-E528-F55C460A032C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02032" y="2316845"/>
            <a:ext cx="17849060" cy="6771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Training Process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Used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Seq2SeqTrainer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with 4 epochs, selecting the best model based on Validation Loss and ROUGE scores.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Best performance achieved </a:t>
            </a:r>
            <a:r>
              <a:rPr lang="en-US" altLang="en-US" sz="3200" dirty="0">
                <a:solidFill>
                  <a:schemeClr val="tx1"/>
                </a:solidFill>
                <a:latin typeface="Arial" panose="020B0604020202020204" pitchFamily="34" charset="0"/>
              </a:rPr>
              <a:t>through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epochs are 47 (50) and 48 (50)respectively  with the lowest Validation Loss and highest ROUGE scores.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Evaluation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showed higher performance on the validation set compared to the testing set, with concise and informative summaries.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Saving and Sharing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fine-tuned model is saved and available on Hugging Face as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bart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-finetuned-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samsum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Ready for generating summaries for human evaluation and application to new datasets.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855890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3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81992" y="-7760"/>
            <a:ext cx="9494525" cy="10421060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29"/>
          <p:cNvSpPr txBox="1"/>
          <p:nvPr/>
        </p:nvSpPr>
        <p:spPr>
          <a:xfrm>
            <a:off x="-978698" y="846231"/>
            <a:ext cx="7416820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CONCLUSION</a:t>
            </a:r>
            <a:endParaRPr dirty="0"/>
          </a:p>
        </p:txBody>
      </p:sp>
      <p:sp>
        <p:nvSpPr>
          <p:cNvPr id="375" name="Google Shape;375;p29"/>
          <p:cNvSpPr/>
          <p:nvPr/>
        </p:nvSpPr>
        <p:spPr>
          <a:xfrm>
            <a:off x="15929255" y="4132062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2"/>
                </a:lnTo>
                <a:lnTo>
                  <a:pt x="0" y="2174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376" name="Google Shape;376;p29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78" name="Google Shape;378;p29"/>
          <p:cNvSpPr txBox="1"/>
          <p:nvPr/>
        </p:nvSpPr>
        <p:spPr>
          <a:xfrm>
            <a:off x="402032" y="2803065"/>
            <a:ext cx="15926234" cy="54168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/>
              <a:t>Model Performance</a:t>
            </a:r>
            <a:r>
              <a:rPr lang="en-US" sz="32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Successfully fine-tuned BART for text or document  summarization.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/>
              <a:t>Key Takeaways</a:t>
            </a:r>
            <a:r>
              <a:rPr lang="en-US" sz="32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Effective preprocessing and tokenization are crucial.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Model performs well on dialogue summarization tasks.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/>
              <a:t>Next Steps</a:t>
            </a:r>
            <a:r>
              <a:rPr lang="en-US" sz="3200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Further fine-tuning and model evaluation.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Deployment for real-time applications with </a:t>
            </a:r>
            <a:r>
              <a:rPr lang="en-US" sz="3200" dirty="0" err="1"/>
              <a:t>Streamlit</a:t>
            </a:r>
            <a:r>
              <a:rPr lang="en-US" sz="3200" dirty="0"/>
              <a:t>.</a:t>
            </a:r>
          </a:p>
        </p:txBody>
      </p:sp>
      <p:sp>
        <p:nvSpPr>
          <p:cNvPr id="379" name="Google Shape;379;p29"/>
          <p:cNvSpPr txBox="1"/>
          <p:nvPr/>
        </p:nvSpPr>
        <p:spPr>
          <a:xfrm>
            <a:off x="402032" y="9851285"/>
            <a:ext cx="2559993" cy="344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endParaRPr dirty="0"/>
          </a:p>
        </p:txBody>
      </p:sp>
      <p:sp>
        <p:nvSpPr>
          <p:cNvPr id="380" name="Google Shape;380;p29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pic>
        <p:nvPicPr>
          <p:cNvPr id="2" name="Google Shape;437;p33">
            <a:extLst>
              <a:ext uri="{FF2B5EF4-FFF2-40B4-BE49-F238E27FC236}">
                <a16:creationId xmlns:a16="http://schemas.microsoft.com/office/drawing/2014/main" id="{F89BB41A-ABA3-9499-BBA0-3B53EA86D0A4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91392" y="3923693"/>
            <a:ext cx="2970100" cy="39938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33436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6"/>
          <p:cNvSpPr txBox="1"/>
          <p:nvPr/>
        </p:nvSpPr>
        <p:spPr>
          <a:xfrm>
            <a:off x="-788804" y="3121447"/>
            <a:ext cx="14683024" cy="290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46" b="1" dirty="0">
                <a:solidFill>
                  <a:srgbClr val="FFFFFF"/>
                </a:solidFill>
                <a:latin typeface="Bebas Neue"/>
                <a:sym typeface="Bebas Neue"/>
              </a:rPr>
              <a:t>THANK YOU SIR </a:t>
            </a:r>
          </a:p>
        </p:txBody>
      </p:sp>
      <p:cxnSp>
        <p:nvCxnSpPr>
          <p:cNvPr id="312" name="Google Shape;312;p26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4" name="Google Shape;314;p26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42440460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2"/>
            <a:ext cx="18288000" cy="1023347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/>
          <p:cNvSpPr txBox="1"/>
          <p:nvPr/>
        </p:nvSpPr>
        <p:spPr>
          <a:xfrm>
            <a:off x="3491170" y="3948112"/>
            <a:ext cx="10859609" cy="2390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46" b="1" i="0" u="none" strike="noStrike" cap="none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rPr>
              <a:t>Introduction</a:t>
            </a:r>
            <a:endParaRPr/>
          </a:p>
        </p:txBody>
      </p:sp>
      <p:cxnSp>
        <p:nvCxnSpPr>
          <p:cNvPr id="137" name="Google Shape;137;p16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9" name="Google Shape;139;p16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2608769" y="171555"/>
            <a:ext cx="10226340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TEXT SUMMARIZATION</a:t>
            </a:r>
            <a:endParaRPr dirty="0"/>
          </a:p>
        </p:txBody>
      </p:sp>
      <p:sp>
        <p:nvSpPr>
          <p:cNvPr id="152" name="Google Shape;152;p17"/>
          <p:cNvSpPr txBox="1"/>
          <p:nvPr/>
        </p:nvSpPr>
        <p:spPr>
          <a:xfrm>
            <a:off x="402033" y="2444633"/>
            <a:ext cx="17195502" cy="5733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marR="0" lvl="0" indent="-571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Text summarization is the process of condensing a large body of text into a shorter version, retaining its key ideas and essential information.</a:t>
            </a:r>
          </a:p>
          <a:p>
            <a: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3600" dirty="0"/>
          </a:p>
          <a:p>
            <a:pPr marL="571500" marR="0" lvl="0" indent="-571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 As the volume of digital content grows exponentially, the need for efficient text summarization techniques has become critical in various fields, from journalism and academic research to business and artificial intelligence. </a:t>
            </a:r>
          </a:p>
          <a:p>
            <a:pPr marR="0"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sz="3600" dirty="0"/>
          </a:p>
          <a:p>
            <a:pPr marL="571500" marR="0" lvl="0" indent="-571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600" dirty="0"/>
              <a:t>This presentation explores the fundamentals of text summarization, its types, techniques, and applications, highlighting its importance in the modern digital age.</a:t>
            </a:r>
            <a:endParaRPr sz="3600"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62300" y="6817510"/>
            <a:ext cx="4488649" cy="296708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7"/>
          <p:cNvSpPr txBox="1"/>
          <p:nvPr/>
        </p:nvSpPr>
        <p:spPr>
          <a:xfrm>
            <a:off x="402032" y="9851285"/>
            <a:ext cx="2559993" cy="344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endParaRPr dirty="0"/>
          </a:p>
        </p:txBody>
      </p:sp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1082340" y="175159"/>
            <a:ext cx="10226340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TYPES OF SUMMARIZATION</a:t>
            </a:r>
            <a:endParaRPr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62300" y="6817510"/>
            <a:ext cx="4488649" cy="296708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CC36AA-EEB6-39BE-E330-660DC8904B3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402032" y="1800091"/>
            <a:ext cx="17885968" cy="6771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Extractive Summarization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Involves selecting and extracting key sentences or phrases directly from the original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Approach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Focuses on identifying the most important parts of the text without altering the original content.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Highlighting the key sentences in a news article.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3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Abstractive Summarization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Definition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Involves generating new sentences that capture the essence of the original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Approach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Uses natural language processing (NLP) and machine learning to understand and rephrase the content.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Summarizing a lengthy report into a concise paragraph using a neural network model.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61596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263542"/>
            <a:ext cx="4255076" cy="29642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00279" y="4"/>
            <a:ext cx="5787725" cy="2601938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8"/>
          <p:cNvSpPr txBox="1"/>
          <p:nvPr/>
        </p:nvSpPr>
        <p:spPr>
          <a:xfrm>
            <a:off x="317949" y="108590"/>
            <a:ext cx="10589502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TRANSFORMER ARCHITECTURE</a:t>
            </a:r>
            <a:endParaRPr dirty="0"/>
          </a:p>
        </p:txBody>
      </p:sp>
      <p:sp>
        <p:nvSpPr>
          <p:cNvPr id="167" name="Google Shape;167;p18"/>
          <p:cNvSpPr/>
          <p:nvPr/>
        </p:nvSpPr>
        <p:spPr>
          <a:xfrm>
            <a:off x="5890394" y="3958339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2"/>
                </a:lnTo>
                <a:lnTo>
                  <a:pt x="0" y="21742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171" name="Google Shape;171;p18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174" name="Google Shape;174;p18"/>
          <p:cNvSpPr txBox="1"/>
          <p:nvPr/>
        </p:nvSpPr>
        <p:spPr>
          <a:xfrm>
            <a:off x="279257" y="2219204"/>
            <a:ext cx="15901217" cy="495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.</a:t>
            </a:r>
            <a:endParaRPr sz="2800" dirty="0"/>
          </a:p>
        </p:txBody>
      </p:sp>
      <p:grpSp>
        <p:nvGrpSpPr>
          <p:cNvPr id="175" name="Google Shape;175;p18"/>
          <p:cNvGrpSpPr/>
          <p:nvPr/>
        </p:nvGrpSpPr>
        <p:grpSpPr>
          <a:xfrm>
            <a:off x="-1045864" y="-458887"/>
            <a:ext cx="11953315" cy="2192409"/>
            <a:chOff x="1579775" y="1293023"/>
            <a:chExt cx="2685412" cy="721954"/>
          </a:xfrm>
        </p:grpSpPr>
        <p:sp>
          <p:nvSpPr>
            <p:cNvPr id="176" name="Google Shape;176;p18"/>
            <p:cNvSpPr/>
            <p:nvPr/>
          </p:nvSpPr>
          <p:spPr>
            <a:xfrm>
              <a:off x="1834285" y="1305385"/>
              <a:ext cx="2430902" cy="674329"/>
            </a:xfrm>
            <a:custGeom>
              <a:avLst/>
              <a:gdLst/>
              <a:ahLst/>
              <a:cxnLst/>
              <a:rect l="l" t="t" r="r" b="b"/>
              <a:pathLst>
                <a:path w="2430902" h="674329" extrusionOk="0">
                  <a:moveTo>
                    <a:pt x="0" y="0"/>
                  </a:moveTo>
                  <a:lnTo>
                    <a:pt x="2430902" y="0"/>
                  </a:lnTo>
                  <a:lnTo>
                    <a:pt x="2430902" y="674329"/>
                  </a:lnTo>
                  <a:lnTo>
                    <a:pt x="0" y="6743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 cmpd="sng">
              <a:solidFill>
                <a:srgbClr val="FDBD53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7" name="Google Shape;177;p18"/>
            <p:cNvSpPr txBox="1"/>
            <p:nvPr/>
          </p:nvSpPr>
          <p:spPr>
            <a:xfrm>
              <a:off x="1579775" y="1293023"/>
              <a:ext cx="2430902" cy="7219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7" name="Picture 6" descr="A diagram of a process flow&#10;&#10;Description automatically generated">
            <a:extLst>
              <a:ext uri="{FF2B5EF4-FFF2-40B4-BE49-F238E27FC236}">
                <a16:creationId xmlns:a16="http://schemas.microsoft.com/office/drawing/2014/main" id="{B2CBDA4D-E75B-40FA-F193-9A5A2012D58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707808"/>
            <a:ext cx="8295649" cy="8579192"/>
          </a:xfrm>
          <a:prstGeom prst="rect">
            <a:avLst/>
          </a:prstGeom>
        </p:spPr>
      </p:pic>
      <p:pic>
        <p:nvPicPr>
          <p:cNvPr id="9" name="Picture 8" descr="A diagram of software output probabilities&#10;&#10;Description automatically generated">
            <a:extLst>
              <a:ext uri="{FF2B5EF4-FFF2-40B4-BE49-F238E27FC236}">
                <a16:creationId xmlns:a16="http://schemas.microsoft.com/office/drawing/2014/main" id="{2002335F-B56D-66E8-D61F-1D60F6EADB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85849" y="1733522"/>
            <a:ext cx="7645359" cy="5338312"/>
          </a:xfrm>
          <a:prstGeom prst="rect">
            <a:avLst/>
          </a:prstGeom>
        </p:spPr>
      </p:pic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1039417C-DB39-8B6D-A487-F7FEDD71A5B3}"/>
              </a:ext>
            </a:extLst>
          </p:cNvPr>
          <p:cNvCxnSpPr>
            <a:cxnSpLocks/>
          </p:cNvCxnSpPr>
          <p:nvPr/>
        </p:nvCxnSpPr>
        <p:spPr>
          <a:xfrm>
            <a:off x="5929053" y="1737853"/>
            <a:ext cx="7842931" cy="5312598"/>
          </a:xfrm>
          <a:prstGeom prst="bentConnector3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4543188" y="541849"/>
            <a:ext cx="10226340" cy="1624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ARCHITECTURE</a:t>
            </a:r>
            <a:endParaRPr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62300" y="6817510"/>
            <a:ext cx="4488649" cy="296708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CC36AA-EEB6-39BE-E330-660DC8904B3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234082" y="2166781"/>
            <a:ext cx="17483936" cy="61247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/>
              <a:t>The </a:t>
            </a:r>
            <a:r>
              <a:rPr lang="en-US" sz="2800" b="1" dirty="0"/>
              <a:t>transformer architecture</a:t>
            </a:r>
            <a:r>
              <a:rPr lang="en-US" sz="2800" dirty="0"/>
              <a:t>,  is based on the attention mechanism, which allows the model to process an entire sentence or paragraph at once, rather than each word at a time. </a:t>
            </a:r>
          </a:p>
          <a:p>
            <a:pPr fontAlgn="base"/>
            <a:endParaRPr lang="en-US" sz="28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/>
              <a:t>The processing of text input with the transformer architecture is based on </a:t>
            </a:r>
            <a:r>
              <a:rPr lang="en-US" sz="2800" b="1" dirty="0"/>
              <a:t>tokenization</a:t>
            </a:r>
            <a:r>
              <a:rPr lang="en-US" sz="2800" dirty="0"/>
              <a:t>, which is the process of transforming texts into smaller components called tokens. 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/>
              <a:t>The tokens are then mapped to numerical IDs, which are unique for each word or </a:t>
            </a:r>
            <a:r>
              <a:rPr lang="en-US" sz="2800" dirty="0" err="1"/>
              <a:t>subword</a:t>
            </a:r>
            <a:r>
              <a:rPr lang="en-US" sz="2800" dirty="0"/>
              <a:t>. Each ID is then transformed into an </a:t>
            </a:r>
            <a:r>
              <a:rPr lang="en-US" sz="2800" b="1" dirty="0"/>
              <a:t>embedding.</a:t>
            </a:r>
          </a:p>
          <a:p>
            <a:pPr fontAlgn="base"/>
            <a:endParaRPr lang="en-US" sz="28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/>
              <a:t>It is important to note that these embeddings are high-dimensional, with each dimension capturing certain aspects of a token’s meaning. 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2800" dirty="0"/>
              <a:t>Due to their high-dimensional nature, embeddings are not easily interpreted by humans, but transformer models readily use them to identify and group together tokens with similar meanings in the vector space.</a:t>
            </a:r>
          </a:p>
        </p:txBody>
      </p:sp>
    </p:spTree>
    <p:extLst>
      <p:ext uri="{BB962C8B-B14F-4D97-AF65-F5344CB8AC3E}">
        <p14:creationId xmlns:p14="http://schemas.microsoft.com/office/powerpoint/2010/main" val="73862773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7894" y="0"/>
            <a:ext cx="18383790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0"/>
          <p:cNvSpPr txBox="1"/>
          <p:nvPr/>
        </p:nvSpPr>
        <p:spPr>
          <a:xfrm>
            <a:off x="402032" y="999541"/>
            <a:ext cx="15638217" cy="5815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46" b="1" dirty="0">
                <a:solidFill>
                  <a:srgbClr val="FFFFFF"/>
                </a:solidFill>
                <a:latin typeface="Bebas Neue"/>
                <a:sym typeface="Bebas Neue"/>
              </a:rPr>
              <a:t>THE TASK AND </a:t>
            </a:r>
          </a:p>
          <a:p>
            <a:pPr marL="0" marR="0" lvl="0" indent="0" algn="l" rtl="0">
              <a:lnSpc>
                <a:spcPct val="1199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746" b="1" dirty="0">
                <a:solidFill>
                  <a:srgbClr val="FFFFFF"/>
                </a:solidFill>
                <a:latin typeface="Bebas Neue"/>
                <a:sym typeface="Bebas Neue"/>
              </a:rPr>
              <a:t>THE DATASET</a:t>
            </a:r>
            <a:endParaRPr dirty="0"/>
          </a:p>
        </p:txBody>
      </p:sp>
      <p:cxnSp>
        <p:nvCxnSpPr>
          <p:cNvPr id="218" name="Google Shape;218;p20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0" name="Google Shape;220;p20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7"/>
          <p:cNvSpPr/>
          <p:nvPr/>
        </p:nvSpPr>
        <p:spPr>
          <a:xfrm>
            <a:off x="16968608" y="5834698"/>
            <a:ext cx="217423" cy="217423"/>
          </a:xfrm>
          <a:custGeom>
            <a:avLst/>
            <a:gdLst/>
            <a:ahLst/>
            <a:cxnLst/>
            <a:rect l="l" t="t" r="r" b="b"/>
            <a:pathLst>
              <a:path w="217423" h="217423" extrusionOk="0">
                <a:moveTo>
                  <a:pt x="0" y="0"/>
                </a:moveTo>
                <a:lnTo>
                  <a:pt x="217423" y="0"/>
                </a:lnTo>
                <a:lnTo>
                  <a:pt x="217423" y="217423"/>
                </a:lnTo>
                <a:lnTo>
                  <a:pt x="0" y="2174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cxnSp>
        <p:nvCxnSpPr>
          <p:cNvPr id="147" name="Google Shape;147;p17"/>
          <p:cNvCxnSpPr/>
          <p:nvPr/>
        </p:nvCxnSpPr>
        <p:spPr>
          <a:xfrm>
            <a:off x="402032" y="9765560"/>
            <a:ext cx="17483937" cy="0"/>
          </a:xfrm>
          <a:prstGeom prst="straightConnector1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1" name="Google Shape;151;p17"/>
          <p:cNvSpPr txBox="1"/>
          <p:nvPr/>
        </p:nvSpPr>
        <p:spPr>
          <a:xfrm>
            <a:off x="-2608769" y="171554"/>
            <a:ext cx="6535118" cy="1643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799" b="1" dirty="0">
                <a:latin typeface="Bebas Neue"/>
                <a:sym typeface="Bebas Neue"/>
              </a:rPr>
              <a:t>THE GOAL</a:t>
            </a:r>
            <a:endParaRPr dirty="0"/>
          </a:p>
        </p:txBody>
      </p:sp>
      <p:sp>
        <p:nvSpPr>
          <p:cNvPr id="152" name="Google Shape;152;p17"/>
          <p:cNvSpPr txBox="1"/>
          <p:nvPr/>
        </p:nvSpPr>
        <p:spPr>
          <a:xfrm>
            <a:off x="402032" y="1882211"/>
            <a:ext cx="17195502" cy="7408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44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The goal of this project is to demonstrate how Large Language Models can be used for several tasks related to language processing. </a:t>
            </a: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endParaRPr lang="en-US" sz="4400" b="0" i="0" dirty="0">
              <a:solidFill>
                <a:srgbClr val="02011A"/>
              </a:solidFill>
              <a:effectLst/>
              <a:highlight>
                <a:srgbClr val="FFFFFF"/>
              </a:highlight>
              <a:latin typeface="Calibri" panose="020F0502020204030204" pitchFamily="34" charset="0"/>
            </a:endParaRP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44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In this case, I am going to leverage the power of </a:t>
            </a:r>
            <a:r>
              <a:rPr lang="en-US" sz="4400" b="1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inherit"/>
              </a:rPr>
              <a:t>transfer learning</a:t>
            </a:r>
            <a:r>
              <a:rPr lang="en-US" sz="44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 to build a model capable of summarizing dialogues.</a:t>
            </a: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endParaRPr lang="en-US" sz="4400" b="0" i="0" dirty="0">
              <a:solidFill>
                <a:srgbClr val="02011A"/>
              </a:solidFill>
              <a:effectLst/>
              <a:highlight>
                <a:srgbClr val="FFFFFF"/>
              </a:highlight>
              <a:latin typeface="Calibri" panose="020F0502020204030204" pitchFamily="34" charset="0"/>
            </a:endParaRPr>
          </a:p>
          <a:p>
            <a:pPr marL="571500" indent="-571500" algn="l" fontAlgn="base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rgbClr val="02011A"/>
                </a:solidFill>
                <a:highlight>
                  <a:srgbClr val="FFFFFF"/>
                </a:highlight>
                <a:latin typeface="Calibri" panose="020F0502020204030204" pitchFamily="34" charset="0"/>
              </a:rPr>
              <a:t>T</a:t>
            </a:r>
            <a:r>
              <a:rPr lang="en-US" sz="44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ransfer learning is a machine learning technique in which we use a </a:t>
            </a:r>
            <a:r>
              <a:rPr lang="en-US" sz="4400" b="0" i="1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inherit"/>
              </a:rPr>
              <a:t>pre-trained model</a:t>
            </a:r>
            <a:r>
              <a:rPr lang="en-US" sz="44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—that is already knowledgeable in a wide domain—and tailor its expertise for a specific task by training it in a specific dataset we might have. This process may also be referred to as </a:t>
            </a:r>
            <a:r>
              <a:rPr lang="en-US" sz="4400" b="1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inherit"/>
              </a:rPr>
              <a:t>fine-tuning</a:t>
            </a:r>
            <a:r>
              <a:rPr lang="en-US" sz="4400" b="0" i="0" dirty="0">
                <a:solidFill>
                  <a:srgbClr val="02011A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</a:rPr>
              <a:t>.</a:t>
            </a:r>
          </a:p>
          <a:p>
            <a:pPr marL="571500" marR="0" lvl="0" indent="-571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3600" dirty="0"/>
          </a:p>
        </p:txBody>
      </p:sp>
      <p:pic>
        <p:nvPicPr>
          <p:cNvPr id="153" name="Google Shape;15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62300" y="6817510"/>
            <a:ext cx="4488649" cy="296708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16666917" y="9851285"/>
            <a:ext cx="1219051" cy="26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11.07.2023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6083928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24CCC6-E271-4AF0-8317-2349FFCC44A2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1492</Words>
  <Application>Microsoft Office PowerPoint</Application>
  <PresentationFormat>Custom</PresentationFormat>
  <Paragraphs>205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inherit</vt:lpstr>
      <vt:lpstr>Arial</vt:lpstr>
      <vt:lpstr>Calibri</vt:lpstr>
      <vt:lpstr>Bebas Neue</vt:lpstr>
      <vt:lpstr>Fira Code</vt:lpstr>
      <vt:lpstr>Arial Unicode MS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muthukumar</dc:creator>
  <cp:lastModifiedBy>MUTHUKUMAR S</cp:lastModifiedBy>
  <cp:revision>3</cp:revision>
  <dcterms:modified xsi:type="dcterms:W3CDTF">2024-08-30T08:16:46Z</dcterms:modified>
</cp:coreProperties>
</file>